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7" r:id="rId2"/>
    <p:sldId id="256" r:id="rId3"/>
    <p:sldId id="273" r:id="rId4"/>
    <p:sldId id="257" r:id="rId5"/>
    <p:sldId id="258" r:id="rId6"/>
    <p:sldId id="261" r:id="rId7"/>
    <p:sldId id="260" r:id="rId8"/>
    <p:sldId id="262" r:id="rId9"/>
    <p:sldId id="263" r:id="rId10"/>
    <p:sldId id="264" r:id="rId11"/>
    <p:sldId id="278" r:id="rId12"/>
    <p:sldId id="265" r:id="rId13"/>
    <p:sldId id="268" r:id="rId14"/>
    <p:sldId id="281" r:id="rId15"/>
    <p:sldId id="267" r:id="rId16"/>
    <p:sldId id="269" r:id="rId17"/>
    <p:sldId id="270" r:id="rId18"/>
    <p:sldId id="271" r:id="rId19"/>
    <p:sldId id="272" r:id="rId20"/>
    <p:sldId id="279" r:id="rId21"/>
    <p:sldId id="280"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1070"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5" name="Rectangle 8"/>
            <p:cNvSpPr>
              <a:spLocks noChangeArrowheads="1"/>
            </p:cNvSpPr>
            <p:nvPr/>
          </p:nvSpPr>
          <p:spPr bwMode="auto">
            <a:xfrm>
              <a:off x="414338" y="9525"/>
              <a:ext cx="28575" cy="4481513"/>
            </a:xfrm>
            <a:prstGeom prst="rect">
              <a:avLst/>
            </a:prstGeom>
            <a:grpFill/>
            <a:ln>
              <a:noFill/>
            </a:ln>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0" name="Rectangle 33"/>
            <p:cNvSpPr>
              <a:spLocks noChangeArrowheads="1"/>
            </p:cNvSpPr>
            <p:nvPr/>
          </p:nvSpPr>
          <p:spPr bwMode="auto">
            <a:xfrm>
              <a:off x="642938" y="6610350"/>
              <a:ext cx="23813" cy="242888"/>
            </a:xfrm>
            <a:prstGeom prst="rect">
              <a:avLst/>
            </a:prstGeom>
            <a:grpFill/>
            <a:ln>
              <a:noFill/>
            </a:ln>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p:spPr>
        </p:sp>
        <p:sp>
          <p:nvSpPr>
            <p:cNvPr id="52" name="Rectangle 45"/>
            <p:cNvSpPr>
              <a:spLocks noChangeArrowheads="1"/>
            </p:cNvSpPr>
            <p:nvPr/>
          </p:nvSpPr>
          <p:spPr bwMode="auto">
            <a:xfrm>
              <a:off x="1228725" y="4662488"/>
              <a:ext cx="23813" cy="2181225"/>
            </a:xfrm>
            <a:prstGeom prst="rect">
              <a:avLst/>
            </a:prstGeom>
            <a:grpFill/>
            <a:ln>
              <a:noFill/>
            </a:ln>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02C06D6C-C352-4D61-BCFD-C0D380DFD83E}" type="datetimeFigureOut">
              <a:rPr lang="en-IN" smtClean="0"/>
              <a:t>29-11-2022</a:t>
            </a:fld>
            <a:endParaRPr lang="en-IN" dirty="0"/>
          </a:p>
        </p:txBody>
      </p:sp>
      <p:sp>
        <p:nvSpPr>
          <p:cNvPr id="5" name="Footer Placeholder 4"/>
          <p:cNvSpPr>
            <a:spLocks noGrp="1"/>
          </p:cNvSpPr>
          <p:nvPr>
            <p:ph type="ftr" sz="quarter" idx="11"/>
          </p:nvPr>
        </p:nvSpPr>
        <p:spPr>
          <a:xfrm>
            <a:off x="1876424" y="5410201"/>
            <a:ext cx="5124886" cy="365125"/>
          </a:xfrm>
        </p:spPr>
        <p:txBody>
          <a:bodyPr/>
          <a:lstStyle/>
          <a:p>
            <a:endParaRPr lang="en-IN" dirty="0"/>
          </a:p>
        </p:txBody>
      </p:sp>
      <p:sp>
        <p:nvSpPr>
          <p:cNvPr id="6" name="Slide Number Placeholder 5"/>
          <p:cNvSpPr>
            <a:spLocks noGrp="1"/>
          </p:cNvSpPr>
          <p:nvPr>
            <p:ph type="sldNum" sz="quarter" idx="12"/>
          </p:nvPr>
        </p:nvSpPr>
        <p:spPr>
          <a:xfrm>
            <a:off x="9896911" y="5410199"/>
            <a:ext cx="771089" cy="365125"/>
          </a:xfrm>
        </p:spPr>
        <p:txBody>
          <a:bodyPr/>
          <a:lstStyle/>
          <a:p>
            <a:fld id="{4C3F2D21-B2F3-457D-8C3B-1FBB4236DA64}" type="slidenum">
              <a:rPr lang="en-IN" smtClean="0"/>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C3F2D21-B2F3-457D-8C3B-1FBB4236DA64}" type="slidenum">
              <a:rPr lang="en-IN" smtClean="0"/>
              <a:t>‹#›</a:t>
            </a:fld>
            <a:endParaRPr lang="en-IN"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panose="020B0603020202020204"/>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C06D6C-C352-4D61-BCFD-C0D380DFD83E}" type="datetimeFigureOut">
              <a:rPr lang="en-IN" smtClean="0"/>
              <a:t>29-11-2022</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4C3F2D21-B2F3-457D-8C3B-1FBB4236DA64}" type="slidenum">
              <a:rPr lang="en-IN" smtClean="0"/>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p:spPr>
          </p:sp>
          <p:sp>
            <p:nvSpPr>
              <p:cNvPr id="37" name="Rectangle 21"/>
              <p:cNvSpPr>
                <a:spLocks noChangeArrowheads="1"/>
              </p:cNvSpPr>
              <p:nvPr/>
            </p:nvSpPr>
            <p:spPr bwMode="auto">
              <a:xfrm>
                <a:off x="133350" y="4662488"/>
                <a:ext cx="23813" cy="2181225"/>
              </a:xfrm>
              <a:prstGeom prst="rect">
                <a:avLst/>
              </a:prstGeom>
              <a:grpFill/>
              <a:ln>
                <a:noFill/>
              </a:ln>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p:spPr>
          </p:sp>
          <p:sp>
            <p:nvSpPr>
              <p:cNvPr id="20" name="Rectangle 41"/>
              <p:cNvSpPr>
                <a:spLocks noChangeArrowheads="1"/>
              </p:cNvSpPr>
              <p:nvPr/>
            </p:nvSpPr>
            <p:spPr bwMode="auto">
              <a:xfrm>
                <a:off x="11939587" y="6596063"/>
                <a:ext cx="23813" cy="252413"/>
              </a:xfrm>
              <a:prstGeom prst="rect">
                <a:avLst/>
              </a:prstGeom>
              <a:grpFill/>
              <a:ln>
                <a:noFill/>
              </a:ln>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2C06D6C-C352-4D61-BCFD-C0D380DFD83E}" type="datetimeFigureOut">
              <a:rPr lang="en-IN" smtClean="0"/>
              <a:t>29-11-2022</a:t>
            </a:fld>
            <a:endParaRPr lang="en-IN"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C3F2D21-B2F3-457D-8C3B-1FBB4236DA64}" type="slidenum">
              <a:rPr lang="en-IN" smtClean="0"/>
              <a:t>‹#›</a:t>
            </a:fld>
            <a:endParaRPr lang="en-IN"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8" name="Rectangle 7"/>
          <p:cNvSpPr/>
          <p:nvPr/>
        </p:nvSpPr>
        <p:spPr>
          <a:xfrm>
            <a:off x="2331494" y="5464575"/>
            <a:ext cx="6856506" cy="4616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1638243" y="235535"/>
            <a:ext cx="7699721" cy="10772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latin typeface="Times New Roman" panose="02020603050405020304" pitchFamily="18" charset="0"/>
                <a:cs typeface="Times New Roman" panose="02020603050405020304" pitchFamily="18" charset="0"/>
              </a:rPr>
              <a:t>E-CONTENT PREPARATION</a:t>
            </a:r>
          </a:p>
          <a:p>
            <a:pPr algn="ctr"/>
            <a:r>
              <a:rPr lang="en-US" sz="3200" b="1" dirty="0">
                <a:latin typeface="Times New Roman" panose="02020603050405020304" pitchFamily="18" charset="0"/>
                <a:cs typeface="Times New Roman" panose="02020603050405020304" pitchFamily="18" charset="0"/>
              </a:rPr>
              <a:t>CLASS – VII -SCIENCE</a:t>
            </a:r>
            <a:endParaRPr lang="en-IN" sz="3200" b="1" dirty="0">
              <a:latin typeface="Times New Roman" panose="02020603050405020304" pitchFamily="18" charset="0"/>
              <a:cs typeface="Times New Roman" panose="02020603050405020304" pitchFamily="18" charset="0"/>
            </a:endParaRPr>
          </a:p>
        </p:txBody>
      </p:sp>
      <p:sp>
        <p:nvSpPr>
          <p:cNvPr id="10" name="Rectangle 9"/>
          <p:cNvSpPr/>
          <p:nvPr/>
        </p:nvSpPr>
        <p:spPr>
          <a:xfrm>
            <a:off x="2355285" y="2015840"/>
            <a:ext cx="6058500" cy="107721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rgbClr val="FFFF00"/>
                </a:solidFill>
                <a:latin typeface="Times New Roman" panose="02020603050405020304" pitchFamily="18" charset="0"/>
                <a:cs typeface="Times New Roman" panose="02020603050405020304" pitchFamily="18" charset="0"/>
              </a:rPr>
              <a:t>CHAPTER – 11</a:t>
            </a:r>
          </a:p>
          <a:p>
            <a:pPr algn="ctr"/>
            <a:r>
              <a:rPr lang="en-US" sz="3200" b="1" dirty="0">
                <a:solidFill>
                  <a:srgbClr val="FFFF00"/>
                </a:solidFill>
                <a:latin typeface="Times New Roman" panose="02020603050405020304" pitchFamily="18" charset="0"/>
                <a:cs typeface="Times New Roman" panose="02020603050405020304" pitchFamily="18" charset="0"/>
              </a:rPr>
              <a:t>Respiration</a:t>
            </a:r>
          </a:p>
        </p:txBody>
      </p:sp>
      <p:pic>
        <p:nvPicPr>
          <p:cNvPr id="11" name="Picture 4" descr="Respiration in Organisms: Respiration in Human, Animals and Plan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2511" y="3658611"/>
            <a:ext cx="3020290" cy="181648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27706CC-2FE6-BCB2-E60B-E970C9D54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22026" y="0"/>
            <a:ext cx="1262899" cy="922283"/>
          </a:xfrm>
          <a:prstGeom prst="rect">
            <a:avLst/>
          </a:prstGeom>
        </p:spPr>
      </p:pic>
      <p:pic>
        <p:nvPicPr>
          <p:cNvPr id="5" name="Picture 4">
            <a:extLst>
              <a:ext uri="{FF2B5EF4-FFF2-40B4-BE49-F238E27FC236}">
                <a16:creationId xmlns:a16="http://schemas.microsoft.com/office/drawing/2014/main" id="{A5B74E32-31F1-AEE0-ACDF-1A842AC56D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148"/>
            <a:ext cx="1181636" cy="13249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0310" y="195684"/>
            <a:ext cx="9905998" cy="1478570"/>
          </a:xfrm>
        </p:spPr>
        <p:txBody>
          <a:bodyPr/>
          <a:lstStyle/>
          <a:p>
            <a:r>
              <a:rPr lang="en-US" b="1" dirty="0">
                <a:solidFill>
                  <a:srgbClr val="FFFF00"/>
                </a:solidFill>
                <a:latin typeface="AR CENA" panose="02000000000000000000" pitchFamily="2" charset="0"/>
              </a:rPr>
              <a:t>Inhalation and exhalation</a:t>
            </a:r>
            <a:endParaRPr lang="en-IN" b="1" dirty="0">
              <a:solidFill>
                <a:srgbClr val="FFFF00"/>
              </a:solidFill>
              <a:latin typeface="AR CENA" panose="02000000000000000000" pitchFamily="2" charset="0"/>
            </a:endParaRPr>
          </a:p>
        </p:txBody>
      </p:sp>
      <p:sp>
        <p:nvSpPr>
          <p:cNvPr id="3" name="Content Placeholder 2"/>
          <p:cNvSpPr>
            <a:spLocks noGrp="1"/>
          </p:cNvSpPr>
          <p:nvPr>
            <p:ph idx="1"/>
          </p:nvPr>
        </p:nvSpPr>
        <p:spPr>
          <a:xfrm>
            <a:off x="1030310" y="1674254"/>
            <a:ext cx="5396247" cy="4855335"/>
          </a:xfrm>
        </p:spPr>
        <p:txBody>
          <a:bodyPr>
            <a:normAutofit fontScale="92500" lnSpcReduction="10000"/>
          </a:bodyPr>
          <a:lstStyle/>
          <a:p>
            <a:pPr lvl="0"/>
            <a:r>
              <a:rPr lang="en-IN" sz="3200" b="1" dirty="0"/>
              <a:t>Inhalation</a:t>
            </a:r>
            <a:r>
              <a:rPr lang="en-IN" sz="3200" dirty="0"/>
              <a:t> is the process of taking the air that contains oxygen inside the body.</a:t>
            </a:r>
          </a:p>
          <a:p>
            <a:pPr lvl="0"/>
            <a:r>
              <a:rPr lang="en-IN" sz="3200" b="1" dirty="0"/>
              <a:t>Exhalation</a:t>
            </a:r>
            <a:r>
              <a:rPr lang="en-IN" sz="3200" dirty="0"/>
              <a:t> is a process of releasing out air that contains carbon dioxide out of the body. Inhalation and exhalation take place alternatively in the breathing process.</a:t>
            </a:r>
          </a:p>
          <a:p>
            <a:endParaRPr lang="en-IN" dirty="0"/>
          </a:p>
        </p:txBody>
      </p:sp>
      <p:pic>
        <p:nvPicPr>
          <p:cNvPr id="1026" name="Picture 2" descr="Inhalation And Exhalation Anato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0197" y="1918952"/>
            <a:ext cx="4893972" cy="4610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16242"/>
            <a:ext cx="9905998" cy="1478570"/>
          </a:xfrm>
        </p:spPr>
        <p:txBody>
          <a:bodyPr/>
          <a:lstStyle/>
          <a:p>
            <a:r>
              <a:rPr lang="en-US" b="1" dirty="0">
                <a:solidFill>
                  <a:srgbClr val="FFFF00"/>
                </a:solidFill>
                <a:latin typeface="AR CENA" panose="02000000000000000000" pitchFamily="2" charset="0"/>
              </a:rPr>
              <a:t>Activity :-</a:t>
            </a:r>
            <a:endParaRPr lang="en-IN" b="1" dirty="0">
              <a:solidFill>
                <a:srgbClr val="FFFF00"/>
              </a:solidFill>
              <a:latin typeface="AR CENA" panose="02000000000000000000" pitchFamily="2" charset="0"/>
            </a:endParaRPr>
          </a:p>
        </p:txBody>
      </p:sp>
      <p:sp>
        <p:nvSpPr>
          <p:cNvPr id="3" name="Content Placeholder 2"/>
          <p:cNvSpPr>
            <a:spLocks noGrp="1"/>
          </p:cNvSpPr>
          <p:nvPr>
            <p:ph idx="1"/>
          </p:nvPr>
        </p:nvSpPr>
        <p:spPr>
          <a:xfrm>
            <a:off x="875763" y="1236372"/>
            <a:ext cx="7714446" cy="5621627"/>
          </a:xfrm>
        </p:spPr>
        <p:txBody>
          <a:bodyPr>
            <a:normAutofit/>
          </a:bodyPr>
          <a:lstStyle/>
          <a:p>
            <a:r>
              <a:rPr lang="en-IN" dirty="0"/>
              <a:t>Take a wide plastic bottle. Remove the bottom. Get a Y-plastic tube. Make a hole in the lid so that the tube may pass through it. To the forked end of the tube fix two deflated balloons. Introduce the tube into the bottle as shown in. Now cap the bottle.  Make it airtight. To the open base of the bottle, tie a thin rubber using a large rubber band.</a:t>
            </a:r>
          </a:p>
          <a:p>
            <a:r>
              <a:rPr lang="en-IN" dirty="0"/>
              <a:t>Pull the rubber sheet from the base downwards and watch the balloons. Next, push the rubber/plastic sheet up and observe the balloons. </a:t>
            </a:r>
          </a:p>
          <a:p>
            <a:r>
              <a:rPr lang="en-IN" dirty="0"/>
              <a:t>What do the balloons in this model represent? What does the rubber sheet represent?</a:t>
            </a:r>
          </a:p>
          <a:p>
            <a:endParaRPr lang="en-IN" dirty="0"/>
          </a:p>
        </p:txBody>
      </p:sp>
      <p:pic>
        <p:nvPicPr>
          <p:cNvPr id="1026" name="Picture 2" descr="https://www.ekshiksha.org.in/chapter/96/images_07.10RespirationInOrganisms/img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7178" y="1374820"/>
            <a:ext cx="3438659" cy="4781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37518"/>
            <a:ext cx="9905998" cy="1478570"/>
          </a:xfrm>
        </p:spPr>
        <p:txBody>
          <a:bodyPr/>
          <a:lstStyle/>
          <a:p>
            <a:r>
              <a:rPr lang="en-US" b="1" dirty="0">
                <a:solidFill>
                  <a:srgbClr val="FFFF00"/>
                </a:solidFill>
                <a:latin typeface="AR CENA" panose="02000000000000000000" pitchFamily="2" charset="0"/>
              </a:rPr>
              <a:t>Breathing rate</a:t>
            </a:r>
            <a:endParaRPr lang="en-IN" b="1" dirty="0">
              <a:solidFill>
                <a:srgbClr val="FFFF00"/>
              </a:solidFill>
              <a:latin typeface="AR CENA" panose="02000000000000000000" pitchFamily="2" charset="0"/>
            </a:endParaRPr>
          </a:p>
        </p:txBody>
      </p:sp>
      <p:sp>
        <p:nvSpPr>
          <p:cNvPr id="3" name="Content Placeholder 2"/>
          <p:cNvSpPr>
            <a:spLocks noGrp="1"/>
          </p:cNvSpPr>
          <p:nvPr>
            <p:ph idx="1"/>
          </p:nvPr>
        </p:nvSpPr>
        <p:spPr>
          <a:xfrm>
            <a:off x="1141412" y="1460498"/>
            <a:ext cx="9905999" cy="3541714"/>
          </a:xfrm>
        </p:spPr>
        <p:txBody>
          <a:bodyPr/>
          <a:lstStyle/>
          <a:p>
            <a:r>
              <a:rPr lang="en-IN" sz="3200" b="1" dirty="0"/>
              <a:t>Breathing rate</a:t>
            </a:r>
            <a:r>
              <a:rPr lang="en-IN" sz="3200" dirty="0"/>
              <a:t> can be defined as the number of times a person breathes in a minute.</a:t>
            </a:r>
          </a:p>
          <a:p>
            <a:endParaRPr lang="en-IN" dirty="0"/>
          </a:p>
        </p:txBody>
      </p:sp>
      <p:pic>
        <p:nvPicPr>
          <p:cNvPr id="2052" name="Picture 4" descr="Want to check your heart rate? Here's how - Harvard Heal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411" y="3256568"/>
            <a:ext cx="4405514" cy="296862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rmal Respiratory Rates for Childr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5100" y="3256568"/>
            <a:ext cx="4532311" cy="29686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74018"/>
            <a:ext cx="9905998" cy="1478570"/>
          </a:xfrm>
        </p:spPr>
        <p:txBody>
          <a:bodyPr/>
          <a:lstStyle/>
          <a:p>
            <a:r>
              <a:rPr lang="en-US" b="1" dirty="0">
                <a:solidFill>
                  <a:srgbClr val="FFFF00"/>
                </a:solidFill>
                <a:latin typeface="AR CENA" panose="02000000000000000000" pitchFamily="2" charset="0"/>
              </a:rPr>
              <a:t>Our respiratory system</a:t>
            </a:r>
            <a:br>
              <a:rPr lang="en-US" b="1" dirty="0">
                <a:solidFill>
                  <a:srgbClr val="FFFF00"/>
                </a:solidFill>
                <a:latin typeface="AR CENA" panose="02000000000000000000" pitchFamily="2" charset="0"/>
              </a:rPr>
            </a:br>
            <a:endParaRPr lang="en-IN" b="1" dirty="0">
              <a:solidFill>
                <a:srgbClr val="FFFF00"/>
              </a:solidFill>
            </a:endParaRPr>
          </a:p>
        </p:txBody>
      </p:sp>
      <p:sp>
        <p:nvSpPr>
          <p:cNvPr id="3" name="Content Placeholder 2"/>
          <p:cNvSpPr>
            <a:spLocks noGrp="1"/>
          </p:cNvSpPr>
          <p:nvPr>
            <p:ph idx="1"/>
          </p:nvPr>
        </p:nvSpPr>
        <p:spPr>
          <a:xfrm>
            <a:off x="1141412" y="1106487"/>
            <a:ext cx="9905999" cy="3541714"/>
          </a:xfrm>
        </p:spPr>
        <p:txBody>
          <a:bodyPr>
            <a:normAutofit/>
          </a:bodyPr>
          <a:lstStyle/>
          <a:p>
            <a:r>
              <a:rPr lang="en-US" sz="2800" dirty="0"/>
              <a:t>Humans breathe in oxygen rich air and breathe out carbon dioxide rich air with the of nose, nasal cavity, larynx, trachea, bronchi and lungs. Lungs are protected by ribcage. Just below the lungs diaphragm is there.</a:t>
            </a:r>
            <a:endParaRPr lang="en-IN" sz="2800" dirty="0"/>
          </a:p>
        </p:txBody>
      </p:sp>
      <p:pic>
        <p:nvPicPr>
          <p:cNvPr id="4" name="Content Placeholder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0" y="2808288"/>
            <a:ext cx="4933949" cy="3644900"/>
          </a:xfrm>
          <a:prstGeom prst="rect">
            <a:avLst/>
          </a:prstGeom>
        </p:spPr>
      </p:pic>
      <p:pic>
        <p:nvPicPr>
          <p:cNvPr id="5" name="Picture 4" descr="Using Respiration in Your Research - iMo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8412" y="2808288"/>
            <a:ext cx="5516562" cy="364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 name="Content Placeholder 5"/>
          <p:cNvPicPr>
            <a:picLocks noGrp="1" noChangeAspect="1"/>
          </p:cNvPicPr>
          <p:nvPr>
            <p:ph idx="1"/>
          </p:nvPr>
        </p:nvPicPr>
        <p:blipFill>
          <a:blip r:embed="rId2"/>
          <a:stretch>
            <a:fillRect/>
          </a:stretch>
        </p:blipFill>
        <p:spPr>
          <a:xfrm>
            <a:off x="1141413" y="618518"/>
            <a:ext cx="9905998" cy="580866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24818"/>
            <a:ext cx="9905998" cy="1478570"/>
          </a:xfrm>
        </p:spPr>
        <p:txBody>
          <a:bodyPr/>
          <a:lstStyle/>
          <a:p>
            <a:r>
              <a:rPr lang="en-US" dirty="0">
                <a:solidFill>
                  <a:srgbClr val="FFFF00"/>
                </a:solidFill>
                <a:latin typeface="AR CENA" panose="02000000000000000000" pitchFamily="2" charset="0"/>
              </a:rPr>
              <a:t>Process of breathing</a:t>
            </a:r>
            <a:endParaRPr lang="en-IN" dirty="0">
              <a:solidFill>
                <a:srgbClr val="FFFF00"/>
              </a:solidFill>
              <a:latin typeface="AR CENA" panose="02000000000000000000" pitchFamily="2" charset="0"/>
            </a:endParaRPr>
          </a:p>
        </p:txBody>
      </p:sp>
      <p:sp>
        <p:nvSpPr>
          <p:cNvPr id="3" name="Content Placeholder 2"/>
          <p:cNvSpPr>
            <a:spLocks noGrp="1"/>
          </p:cNvSpPr>
          <p:nvPr>
            <p:ph idx="1"/>
          </p:nvPr>
        </p:nvSpPr>
        <p:spPr/>
        <p:txBody>
          <a:bodyPr/>
          <a:lstStyle/>
          <a:p>
            <a:endParaRPr lang="en-IN" dirty="0"/>
          </a:p>
        </p:txBody>
      </p:sp>
      <p:pic>
        <p:nvPicPr>
          <p:cNvPr id="4098" name="Picture 2" descr="Human Respiration, Excretion, and Locomo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100" y="2097088"/>
            <a:ext cx="11061700" cy="44688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212118"/>
            <a:ext cx="9905998" cy="1478570"/>
          </a:xfrm>
        </p:spPr>
        <p:txBody>
          <a:bodyPr/>
          <a:lstStyle/>
          <a:p>
            <a:r>
              <a:rPr lang="en-US" dirty="0">
                <a:solidFill>
                  <a:srgbClr val="FFFF00"/>
                </a:solidFill>
                <a:latin typeface="AR CENA" panose="02000000000000000000" pitchFamily="2" charset="0"/>
              </a:rPr>
              <a:t>Respiration in fishes</a:t>
            </a:r>
            <a:endParaRPr lang="en-IN" dirty="0">
              <a:solidFill>
                <a:srgbClr val="FFFF00"/>
              </a:solidFill>
              <a:latin typeface="AR CENA" panose="02000000000000000000" pitchFamily="2" charset="0"/>
            </a:endParaRPr>
          </a:p>
        </p:txBody>
      </p:sp>
      <p:sp>
        <p:nvSpPr>
          <p:cNvPr id="3" name="Content Placeholder 2"/>
          <p:cNvSpPr>
            <a:spLocks noGrp="1"/>
          </p:cNvSpPr>
          <p:nvPr>
            <p:ph idx="1"/>
          </p:nvPr>
        </p:nvSpPr>
        <p:spPr>
          <a:xfrm>
            <a:off x="457201" y="1333500"/>
            <a:ext cx="6959600" cy="5435599"/>
          </a:xfrm>
        </p:spPr>
        <p:txBody>
          <a:bodyPr>
            <a:normAutofit lnSpcReduction="10000"/>
          </a:bodyPr>
          <a:lstStyle/>
          <a:p>
            <a:pPr lvl="0"/>
            <a:r>
              <a:rPr lang="en-IN" sz="3200" b="1" dirty="0"/>
              <a:t>Breathing underwater</a:t>
            </a:r>
            <a:endParaRPr lang="en-IN" sz="3200" dirty="0"/>
          </a:p>
          <a:p>
            <a:pPr lvl="1"/>
            <a:r>
              <a:rPr lang="en-IN" sz="3200" dirty="0"/>
              <a:t>Animals that live underwater have special respiratory organs called gills.</a:t>
            </a:r>
          </a:p>
          <a:p>
            <a:pPr lvl="1"/>
            <a:r>
              <a:rPr lang="en-IN" sz="3200" dirty="0"/>
              <a:t>They are a comb-like structure present on the skin of these animals.</a:t>
            </a:r>
          </a:p>
          <a:p>
            <a:pPr lvl="1"/>
            <a:r>
              <a:rPr lang="en-IN" sz="3200" dirty="0"/>
              <a:t>Gills allow the exchange of gases between animals and the water easily.</a:t>
            </a:r>
          </a:p>
          <a:p>
            <a:pPr lvl="1"/>
            <a:endParaRPr lang="en-IN" sz="3200" dirty="0"/>
          </a:p>
          <a:p>
            <a:endParaRPr lang="en-IN" dirty="0"/>
          </a:p>
        </p:txBody>
      </p:sp>
      <p:pic>
        <p:nvPicPr>
          <p:cNvPr id="5122" name="Picture 2" descr="Respitarory System in Animal - Learning Biology Onl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6801" y="1333500"/>
            <a:ext cx="3905248" cy="4965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27000"/>
            <a:ext cx="9905998" cy="1478570"/>
          </a:xfrm>
        </p:spPr>
        <p:txBody>
          <a:bodyPr/>
          <a:lstStyle/>
          <a:p>
            <a:r>
              <a:rPr lang="en-US" dirty="0">
                <a:solidFill>
                  <a:srgbClr val="FFFF00"/>
                </a:solidFill>
                <a:latin typeface="AR CENA" panose="02000000000000000000" pitchFamily="2" charset="0"/>
              </a:rPr>
              <a:t>Respiration in Insect</a:t>
            </a:r>
            <a:endParaRPr lang="en-IN" dirty="0">
              <a:solidFill>
                <a:srgbClr val="FFFF00"/>
              </a:solidFill>
              <a:latin typeface="AR CENA" panose="02000000000000000000" pitchFamily="2" charset="0"/>
            </a:endParaRPr>
          </a:p>
        </p:txBody>
      </p:sp>
      <p:sp>
        <p:nvSpPr>
          <p:cNvPr id="3" name="Content Placeholder 2"/>
          <p:cNvSpPr>
            <a:spLocks noGrp="1"/>
          </p:cNvSpPr>
          <p:nvPr>
            <p:ph idx="1"/>
          </p:nvPr>
        </p:nvSpPr>
        <p:spPr>
          <a:xfrm>
            <a:off x="1141413" y="1219198"/>
            <a:ext cx="7278687" cy="5638801"/>
          </a:xfrm>
        </p:spPr>
        <p:txBody>
          <a:bodyPr>
            <a:normAutofit fontScale="85000" lnSpcReduction="10000"/>
          </a:bodyPr>
          <a:lstStyle/>
          <a:p>
            <a:pPr lvl="0"/>
            <a:r>
              <a:rPr lang="en-IN" sz="3200" b="1" dirty="0"/>
              <a:t>Breathing in cockroach:</a:t>
            </a:r>
            <a:endParaRPr lang="en-IN" sz="3200" dirty="0"/>
          </a:p>
          <a:p>
            <a:pPr lvl="0"/>
            <a:r>
              <a:rPr lang="en-IN" sz="3200" dirty="0"/>
              <a:t>Many insects like Cockroaches have small openings called spiracles present on the sides of the bodies.</a:t>
            </a:r>
          </a:p>
          <a:p>
            <a:pPr lvl="0"/>
            <a:r>
              <a:rPr lang="en-IN" sz="3200" dirty="0"/>
              <a:t>Also, they have an air tube-like structure called the trachea that allows the exchange of gases in these insects.</a:t>
            </a:r>
          </a:p>
          <a:p>
            <a:pPr lvl="0"/>
            <a:r>
              <a:rPr lang="en-IN" sz="3200" dirty="0"/>
              <a:t>The air enters the body through the spiracles and diffuses in the cells via the trachea.</a:t>
            </a:r>
          </a:p>
          <a:p>
            <a:pPr lvl="0"/>
            <a:r>
              <a:rPr lang="en-IN" sz="3200" dirty="0"/>
              <a:t>Similarly, the air from the cells enters the trachea and moves out of the body through spiracles.</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0" y="3454400"/>
            <a:ext cx="3708400" cy="3225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0"/>
            <a:ext cx="9905998" cy="1478570"/>
          </a:xfrm>
        </p:spPr>
        <p:txBody>
          <a:bodyPr/>
          <a:lstStyle/>
          <a:p>
            <a:r>
              <a:rPr lang="en-US" dirty="0">
                <a:solidFill>
                  <a:srgbClr val="FFFF00"/>
                </a:solidFill>
                <a:latin typeface="AR CENA" panose="02000000000000000000" pitchFamily="2" charset="0"/>
              </a:rPr>
              <a:t>Respiratory system in earthworm</a:t>
            </a:r>
            <a:endParaRPr lang="en-IN" dirty="0">
              <a:solidFill>
                <a:srgbClr val="FFFF00"/>
              </a:solidFill>
              <a:latin typeface="AR CENA" panose="02000000000000000000" pitchFamily="2" charset="0"/>
            </a:endParaRPr>
          </a:p>
        </p:txBody>
      </p:sp>
      <p:sp>
        <p:nvSpPr>
          <p:cNvPr id="3" name="Content Placeholder 2"/>
          <p:cNvSpPr>
            <a:spLocks noGrp="1"/>
          </p:cNvSpPr>
          <p:nvPr>
            <p:ph idx="1"/>
          </p:nvPr>
        </p:nvSpPr>
        <p:spPr>
          <a:xfrm>
            <a:off x="330201" y="1478570"/>
            <a:ext cx="8102599" cy="3987801"/>
          </a:xfrm>
        </p:spPr>
        <p:txBody>
          <a:bodyPr>
            <a:noAutofit/>
          </a:bodyPr>
          <a:lstStyle/>
          <a:p>
            <a:pPr lvl="0"/>
            <a:r>
              <a:rPr lang="en-IN" sz="3200" b="1" dirty="0"/>
              <a:t>Breathing in earthworms:</a:t>
            </a:r>
            <a:endParaRPr lang="en-IN" sz="3200" dirty="0"/>
          </a:p>
          <a:p>
            <a:pPr lvl="1"/>
            <a:r>
              <a:rPr lang="en-IN" sz="3200" dirty="0"/>
              <a:t>Earthworms have a soft, slimming and moist skin.</a:t>
            </a:r>
          </a:p>
          <a:p>
            <a:pPr lvl="1"/>
            <a:r>
              <a:rPr lang="en-IN" sz="3200" dirty="0"/>
              <a:t>Hence the gases can easily pass in and out of the earthworm through its skin.</a:t>
            </a:r>
          </a:p>
          <a:p>
            <a:pPr lvl="1"/>
            <a:r>
              <a:rPr lang="en-IN" sz="3200" dirty="0"/>
              <a:t>Similarly, frogs also have a slippery and moist skin that can help in breathing. However, frogs contain lungs too.</a:t>
            </a:r>
          </a:p>
          <a:p>
            <a:endParaRPr lang="en-IN" sz="3200" dirty="0"/>
          </a:p>
        </p:txBody>
      </p:sp>
      <p:pic>
        <p:nvPicPr>
          <p:cNvPr id="4" name="Picture 3" descr="Figure 10 Respiration in Earthworms"/>
          <p:cNvPicPr/>
          <p:nvPr/>
        </p:nvPicPr>
        <p:blipFill>
          <a:blip r:embed="rId2">
            <a:extLst>
              <a:ext uri="{28A0092B-C50C-407E-A947-70E740481C1C}">
                <a14:useLocalDpi xmlns:a14="http://schemas.microsoft.com/office/drawing/2010/main" val="0"/>
              </a:ext>
            </a:extLst>
          </a:blip>
          <a:srcRect/>
          <a:stretch>
            <a:fillRect/>
          </a:stretch>
        </p:blipFill>
        <p:spPr bwMode="auto">
          <a:xfrm>
            <a:off x="8051800" y="2844800"/>
            <a:ext cx="3962400" cy="38735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713" y="0"/>
            <a:ext cx="9905998" cy="1028700"/>
          </a:xfrm>
        </p:spPr>
        <p:txBody>
          <a:bodyPr/>
          <a:lstStyle/>
          <a:p>
            <a:r>
              <a:rPr lang="en-US" dirty="0">
                <a:solidFill>
                  <a:srgbClr val="FFFF00"/>
                </a:solidFill>
                <a:latin typeface="AR CENA" panose="02000000000000000000" pitchFamily="2" charset="0"/>
              </a:rPr>
              <a:t>Respiratory system in plants</a:t>
            </a:r>
            <a:endParaRPr lang="en-IN" dirty="0">
              <a:solidFill>
                <a:srgbClr val="FFFF00"/>
              </a:solidFill>
              <a:latin typeface="AR CENA" panose="02000000000000000000" pitchFamily="2" charset="0"/>
            </a:endParaRPr>
          </a:p>
        </p:txBody>
      </p:sp>
      <p:sp>
        <p:nvSpPr>
          <p:cNvPr id="3" name="Content Placeholder 2"/>
          <p:cNvSpPr>
            <a:spLocks noGrp="1"/>
          </p:cNvSpPr>
          <p:nvPr>
            <p:ph idx="1"/>
          </p:nvPr>
        </p:nvSpPr>
        <p:spPr>
          <a:xfrm>
            <a:off x="393700" y="889000"/>
            <a:ext cx="7086601" cy="5969000"/>
          </a:xfrm>
        </p:spPr>
        <p:txBody>
          <a:bodyPr>
            <a:normAutofit lnSpcReduction="10000"/>
          </a:bodyPr>
          <a:lstStyle/>
          <a:p>
            <a:r>
              <a:rPr lang="en-IN" dirty="0"/>
              <a:t>1.Plants also respire. They take in the carbon dioxide present in the atmosphere and use it in the  photosynthesis, they release out oxygen in the environment.</a:t>
            </a:r>
          </a:p>
          <a:p>
            <a:r>
              <a:rPr lang="en-IN" dirty="0"/>
              <a:t>2. All the parts of the plants can independently respire that is they can take in the carbon dioxide and release oxygen on their own.</a:t>
            </a:r>
          </a:p>
          <a:p>
            <a:r>
              <a:rPr lang="en-IN" dirty="0"/>
              <a:t>3. The leaves of the plants have stomata. The allow gases exchange.</a:t>
            </a:r>
          </a:p>
          <a:p>
            <a:r>
              <a:rPr lang="en-IN" dirty="0"/>
              <a:t>4. The woody stems of the plants also respire with the help of Lenticels. </a:t>
            </a:r>
          </a:p>
          <a:p>
            <a:r>
              <a:rPr lang="en-IN" dirty="0"/>
              <a:t>5. The roots of the plants have root hairs. Hence they can absorb the air present in the soil.</a:t>
            </a:r>
          </a:p>
          <a:p>
            <a:endParaRPr lang="en-IN" dirty="0"/>
          </a:p>
          <a:p>
            <a:endParaRPr lang="en-IN" dirty="0"/>
          </a:p>
        </p:txBody>
      </p:sp>
      <p:pic>
        <p:nvPicPr>
          <p:cNvPr id="4" name="Picture 3" descr="Figure 14 Roots can absorb air from the soil"/>
          <p:cNvPicPr/>
          <p:nvPr/>
        </p:nvPicPr>
        <p:blipFill>
          <a:blip r:embed="rId2">
            <a:extLst>
              <a:ext uri="{28A0092B-C50C-407E-A947-70E740481C1C}">
                <a14:useLocalDpi xmlns:a14="http://schemas.microsoft.com/office/drawing/2010/main" val="0"/>
              </a:ext>
            </a:extLst>
          </a:blip>
          <a:srcRect/>
          <a:stretch>
            <a:fillRect/>
          </a:stretch>
        </p:blipFill>
        <p:spPr bwMode="auto">
          <a:xfrm>
            <a:off x="8140699" y="730250"/>
            <a:ext cx="3340101" cy="2889250"/>
          </a:xfrm>
          <a:prstGeom prst="rect">
            <a:avLst/>
          </a:prstGeom>
          <a:noFill/>
          <a:ln>
            <a:noFill/>
          </a:ln>
        </p:spPr>
      </p:pic>
      <p:pic>
        <p:nvPicPr>
          <p:cNvPr id="5" name="Picture 4" descr="Figure 13 Respiration in Leaves through Stomata"/>
          <p:cNvPicPr/>
          <p:nvPr/>
        </p:nvPicPr>
        <p:blipFill>
          <a:blip r:embed="rId3">
            <a:extLst>
              <a:ext uri="{28A0092B-C50C-407E-A947-70E740481C1C}">
                <a14:useLocalDpi xmlns:a14="http://schemas.microsoft.com/office/drawing/2010/main" val="0"/>
              </a:ext>
            </a:extLst>
          </a:blip>
          <a:srcRect/>
          <a:stretch>
            <a:fillRect/>
          </a:stretch>
        </p:blipFill>
        <p:spPr bwMode="auto">
          <a:xfrm>
            <a:off x="8140699" y="3873500"/>
            <a:ext cx="3340101" cy="27860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0411" y="1347445"/>
            <a:ext cx="1863189" cy="3360243"/>
          </a:xfrm>
        </p:spPr>
        <p:txBody>
          <a:bodyPr/>
          <a:lstStyle/>
          <a:p>
            <a:endParaRPr lang="en-IN" dirty="0"/>
          </a:p>
        </p:txBody>
      </p:sp>
      <p:sp>
        <p:nvSpPr>
          <p:cNvPr id="3" name="Subtitle 2"/>
          <p:cNvSpPr>
            <a:spLocks noGrp="1"/>
          </p:cNvSpPr>
          <p:nvPr>
            <p:ph type="subTitle" idx="1"/>
          </p:nvPr>
        </p:nvSpPr>
        <p:spPr>
          <a:xfrm>
            <a:off x="186005" y="829990"/>
            <a:ext cx="8043595" cy="3311522"/>
          </a:xfrm>
        </p:spPr>
        <p:txBody>
          <a:bodyPr/>
          <a:lstStyle/>
          <a:p>
            <a:endParaRPr lang="en-IN" dirty="0"/>
          </a:p>
        </p:txBody>
      </p:sp>
      <p:pic>
        <p:nvPicPr>
          <p:cNvPr id="1028" name="Picture 4" descr="Respiration in Organisms: Respiration in Human, Animals and Plan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3326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949" y="0"/>
            <a:ext cx="9553462" cy="953037"/>
          </a:xfrm>
        </p:spPr>
        <p:txBody>
          <a:bodyPr>
            <a:normAutofit fontScale="90000"/>
          </a:bodyPr>
          <a:lstStyle/>
          <a:p>
            <a:r>
              <a:rPr lang="en-US" dirty="0">
                <a:solidFill>
                  <a:srgbClr val="FFFF00"/>
                </a:solidFill>
                <a:latin typeface="AR CENA" panose="02000000000000000000" pitchFamily="2" charset="0"/>
              </a:rPr>
              <a:t>Summary of respiration in organisms</a:t>
            </a:r>
            <a:endParaRPr lang="en-IN" dirty="0">
              <a:solidFill>
                <a:srgbClr val="FFFF00"/>
              </a:solidFill>
              <a:latin typeface="AR CENA" panose="02000000000000000000" pitchFamily="2" charset="0"/>
            </a:endParaRPr>
          </a:p>
        </p:txBody>
      </p:sp>
      <p:sp>
        <p:nvSpPr>
          <p:cNvPr id="6" name="Content Placeholder 5"/>
          <p:cNvSpPr>
            <a:spLocks noGrp="1"/>
          </p:cNvSpPr>
          <p:nvPr>
            <p:ph idx="1"/>
          </p:nvPr>
        </p:nvSpPr>
        <p:spPr>
          <a:xfrm>
            <a:off x="1141412" y="798490"/>
            <a:ext cx="10926092" cy="6059510"/>
          </a:xfrm>
        </p:spPr>
        <p:txBody>
          <a:bodyPr>
            <a:normAutofit/>
          </a:bodyPr>
          <a:lstStyle/>
          <a:p>
            <a:pPr>
              <a:buFont typeface="Wingdings" panose="05000000000000000000" pitchFamily="2" charset="2"/>
              <a:buChar char="v"/>
            </a:pPr>
            <a:r>
              <a:rPr lang="en-US" dirty="0"/>
              <a:t>Respiration is essential for survival of all living organisms. It releases energy.</a:t>
            </a:r>
          </a:p>
          <a:p>
            <a:pPr>
              <a:buFont typeface="Wingdings" panose="05000000000000000000" pitchFamily="2" charset="2"/>
              <a:buChar char="v"/>
            </a:pPr>
            <a:r>
              <a:rPr lang="en-US" dirty="0"/>
              <a:t>The breakdown of glucose occurs in the cell of an organisms and release energy is called cellular respiration. When this happen in the presence of oxygen called aerobic respiration and in the absence of air called anaerobic respiration.</a:t>
            </a:r>
          </a:p>
          <a:p>
            <a:pPr>
              <a:buFont typeface="Wingdings" panose="05000000000000000000" pitchFamily="2" charset="2"/>
              <a:buChar char="v"/>
            </a:pPr>
            <a:r>
              <a:rPr lang="en-US" dirty="0"/>
              <a:t>Breathing (Inhalation + Exhalation )  : Breathing Rate- Numbers of breathing per minute – Normally 15-18 in a healthy person.</a:t>
            </a:r>
          </a:p>
          <a:p>
            <a:pPr>
              <a:buFont typeface="Wingdings" panose="05000000000000000000" pitchFamily="2" charset="2"/>
              <a:buChar char="v"/>
            </a:pPr>
            <a:r>
              <a:rPr lang="en-US" dirty="0"/>
              <a:t>Inhaled air passes through our nostrils into nasal cavity and then into lungs through pharynx, larynx, trachea, bronchus, bronchiole and finally alveoli.</a:t>
            </a:r>
          </a:p>
          <a:p>
            <a:pPr>
              <a:buFont typeface="Wingdings" panose="05000000000000000000" pitchFamily="2" charset="2"/>
              <a:buChar char="v"/>
            </a:pPr>
            <a:r>
              <a:rPr lang="en-US" dirty="0"/>
              <a:t>Earthworm : through their moist and slimy skin</a:t>
            </a:r>
          </a:p>
          <a:p>
            <a:pPr>
              <a:buFont typeface="Wingdings" panose="05000000000000000000" pitchFamily="2" charset="2"/>
              <a:buChar char="v"/>
            </a:pPr>
            <a:r>
              <a:rPr lang="en-US" dirty="0"/>
              <a:t>Insect : Through spiracles and trachea of the entire body.</a:t>
            </a:r>
          </a:p>
          <a:p>
            <a:pPr>
              <a:buFont typeface="Wingdings" panose="05000000000000000000" pitchFamily="2" charset="2"/>
              <a:buChar char="v"/>
            </a:pPr>
            <a:r>
              <a:rPr lang="en-US" dirty="0"/>
              <a:t>Fish : respire through their gills.</a:t>
            </a:r>
          </a:p>
          <a:p>
            <a:pPr>
              <a:buFont typeface="Wingdings" panose="05000000000000000000" pitchFamily="2" charset="2"/>
              <a:buChar char="v"/>
            </a:pPr>
            <a:endParaRPr lang="en-US" dirty="0"/>
          </a:p>
          <a:p>
            <a:pPr>
              <a:buFont typeface="Wingdings" panose="05000000000000000000" pitchFamily="2" charset="2"/>
              <a:buChar char="v"/>
            </a:pPr>
            <a:endParaRPr lang="en-US" dirty="0"/>
          </a:p>
          <a:p>
            <a:pPr>
              <a:buFont typeface="Wingdings" panose="05000000000000000000" pitchFamily="2" charset="2"/>
              <a:buChar char="v"/>
            </a:pPr>
            <a:endParaRPr lang="en-IN"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90153"/>
            <a:ext cx="9905998" cy="1447955"/>
          </a:xfrm>
        </p:spPr>
        <p:txBody>
          <a:bodyPr>
            <a:normAutofit/>
          </a:bodyPr>
          <a:lstStyle/>
          <a:p>
            <a:r>
              <a:rPr lang="en-US" b="1" dirty="0">
                <a:solidFill>
                  <a:srgbClr val="FFFF00"/>
                </a:solidFill>
              </a:rPr>
              <a:t>Some specific web -links</a:t>
            </a:r>
            <a:endParaRPr lang="en-IN" b="1" dirty="0">
              <a:solidFill>
                <a:srgbClr val="FFFF00"/>
              </a:solidFill>
            </a:endParaRPr>
          </a:p>
        </p:txBody>
      </p:sp>
      <p:sp>
        <p:nvSpPr>
          <p:cNvPr id="3" name="Content Placeholder 2"/>
          <p:cNvSpPr>
            <a:spLocks noGrp="1"/>
          </p:cNvSpPr>
          <p:nvPr>
            <p:ph idx="1"/>
          </p:nvPr>
        </p:nvSpPr>
        <p:spPr>
          <a:xfrm>
            <a:off x="1141413" y="1357803"/>
            <a:ext cx="9905999" cy="4958365"/>
          </a:xfrm>
        </p:spPr>
        <p:txBody>
          <a:bodyPr>
            <a:normAutofit fontScale="92500" lnSpcReduction="10000"/>
          </a:bodyPr>
          <a:lstStyle/>
          <a:p>
            <a:pPr>
              <a:buFont typeface="Wingdings" panose="05000000000000000000" pitchFamily="2" charset="2"/>
              <a:buChar char="Ø"/>
            </a:pPr>
            <a:r>
              <a:rPr lang="en-US" dirty="0"/>
              <a:t>geneo.in</a:t>
            </a:r>
          </a:p>
          <a:p>
            <a:pPr>
              <a:buFont typeface="Wingdings" panose="05000000000000000000" pitchFamily="2" charset="2"/>
              <a:buChar char="Ø"/>
            </a:pPr>
            <a:r>
              <a:rPr lang="en-US" dirty="0"/>
              <a:t>aglasem.com</a:t>
            </a:r>
          </a:p>
          <a:p>
            <a:pPr>
              <a:buFont typeface="Wingdings" panose="05000000000000000000" pitchFamily="2" charset="2"/>
              <a:buChar char="Ø"/>
            </a:pPr>
            <a:r>
              <a:rPr lang="en-US" dirty="0"/>
              <a:t>cbseacademic.nic.in</a:t>
            </a:r>
          </a:p>
          <a:p>
            <a:pPr>
              <a:buFont typeface="Wingdings" panose="05000000000000000000" pitchFamily="2" charset="2"/>
              <a:buChar char="Ø"/>
            </a:pPr>
            <a:r>
              <a:rPr lang="en-US" dirty="0"/>
              <a:t>pathshala app</a:t>
            </a:r>
          </a:p>
          <a:p>
            <a:pPr>
              <a:buFont typeface="Wingdings" panose="05000000000000000000" pitchFamily="2" charset="2"/>
              <a:buChar char="Ø"/>
            </a:pPr>
            <a:r>
              <a:rPr lang="en-US" dirty="0"/>
              <a:t>nistha app</a:t>
            </a:r>
          </a:p>
          <a:p>
            <a:pPr>
              <a:buFont typeface="Wingdings" panose="05000000000000000000" pitchFamily="2" charset="2"/>
              <a:buChar char="Ø"/>
            </a:pPr>
            <a:r>
              <a:rPr lang="en-US" dirty="0"/>
              <a:t>ncert.nic.in</a:t>
            </a:r>
          </a:p>
          <a:p>
            <a:pPr>
              <a:buFont typeface="Wingdings" panose="05000000000000000000" pitchFamily="2" charset="2"/>
              <a:buChar char="Ø"/>
            </a:pPr>
            <a:r>
              <a:rPr lang="en-US" dirty="0"/>
              <a:t>meritnation.com</a:t>
            </a:r>
          </a:p>
          <a:p>
            <a:pPr>
              <a:buFont typeface="Wingdings" panose="05000000000000000000" pitchFamily="2" charset="2"/>
              <a:buChar char="Ø"/>
            </a:pPr>
            <a:r>
              <a:rPr lang="en-US" dirty="0"/>
              <a:t>examfear.com</a:t>
            </a:r>
          </a:p>
          <a:p>
            <a:pPr>
              <a:buFont typeface="Wingdings" panose="05000000000000000000" pitchFamily="2" charset="2"/>
              <a:buChar char="Ø"/>
            </a:pPr>
            <a:r>
              <a:rPr lang="en-US" dirty="0"/>
              <a:t>e-</a:t>
            </a:r>
            <a:r>
              <a:rPr lang="en-US" dirty="0" err="1"/>
              <a:t>shiksha</a:t>
            </a:r>
            <a:r>
              <a:rPr lang="en-US" dirty="0"/>
              <a:t> </a:t>
            </a:r>
          </a:p>
          <a:p>
            <a:pPr>
              <a:buFont typeface="Wingdings" panose="05000000000000000000" pitchFamily="2" charset="2"/>
              <a:buChar char="Ø"/>
            </a:pPr>
            <a:r>
              <a:rPr lang="en-US" dirty="0"/>
              <a:t>jagranjosh.com</a:t>
            </a:r>
          </a:p>
          <a:p>
            <a:pPr>
              <a:buFont typeface="Wingdings" panose="05000000000000000000" pitchFamily="2" charset="2"/>
              <a:buChar char="Ø"/>
            </a:pPr>
            <a:endParaRPr lang="en-US" dirty="0"/>
          </a:p>
          <a:p>
            <a:pPr>
              <a:buFont typeface="Wingdings" panose="05000000000000000000" pitchFamily="2" charset="2"/>
              <a:buChar char="Ø"/>
            </a:pPr>
            <a:endParaRPr lang="en-IN"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971" y="1959162"/>
            <a:ext cx="9905998" cy="2912082"/>
          </a:xfrm>
        </p:spPr>
        <p:txBody>
          <a:bodyPr/>
          <a:lstStyle/>
          <a:p>
            <a:r>
              <a:rPr lang="en-US" dirty="0">
                <a:solidFill>
                  <a:srgbClr val="FFFF00"/>
                </a:solidFill>
              </a:rPr>
              <a:t> </a:t>
            </a:r>
            <a:r>
              <a:rPr lang="en-US" sz="7200" dirty="0">
                <a:solidFill>
                  <a:srgbClr val="FFFF00"/>
                </a:solidFill>
                <a:latin typeface="AR CENA" panose="02000000000000000000" pitchFamily="2" charset="0"/>
              </a:rPr>
              <a:t>thank you</a:t>
            </a:r>
            <a:endParaRPr lang="en-IN" sz="7200" dirty="0">
              <a:solidFill>
                <a:srgbClr val="FFFF00"/>
              </a:solidFill>
              <a:latin typeface="AR CENA" panose="02000000000000000000" pitchFamily="2" charset="0"/>
            </a:endParaRPr>
          </a:p>
        </p:txBody>
      </p:sp>
      <p:sp>
        <p:nvSpPr>
          <p:cNvPr id="3" name="Content Placeholder 2"/>
          <p:cNvSpPr>
            <a:spLocks noGrp="1"/>
          </p:cNvSpPr>
          <p:nvPr>
            <p:ph idx="1"/>
          </p:nvPr>
        </p:nvSpPr>
        <p:spPr>
          <a:xfrm>
            <a:off x="6781800" y="3100387"/>
            <a:ext cx="5180011" cy="3541714"/>
          </a:xfrm>
        </p:spPr>
        <p:txBody>
          <a:bodyPr>
            <a:normAutofit/>
          </a:bodyPr>
          <a:lstStyle/>
          <a:p>
            <a:pPr marL="0" indent="0">
              <a:buNone/>
            </a:pPr>
            <a:r>
              <a:rPr lang="en-US" sz="3200" dirty="0">
                <a:latin typeface="Algerian" panose="04020705040A02060702" pitchFamily="82" charset="0"/>
              </a:rPr>
              <a:t>   </a:t>
            </a:r>
            <a:endParaRPr lang="en-US" sz="3200" dirty="0">
              <a:solidFill>
                <a:schemeClr val="bg2">
                  <a:lumMod val="50000"/>
                </a:schemeClr>
              </a:solidFill>
              <a:latin typeface="Algerian" panose="04020705040A02060702" pitchFamily="82" charset="0"/>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110518"/>
            <a:ext cx="9905998" cy="1478570"/>
          </a:xfrm>
        </p:spPr>
        <p:txBody>
          <a:bodyPr>
            <a:normAutofit/>
          </a:bodyPr>
          <a:lstStyle/>
          <a:p>
            <a:pPr algn="ctr"/>
            <a:r>
              <a:rPr lang="en-US" sz="4400" b="1" dirty="0">
                <a:latin typeface="AR CENA" panose="02000000000000000000" pitchFamily="2" charset="0"/>
              </a:rPr>
              <a:t>Learning outcomes</a:t>
            </a:r>
            <a:endParaRPr lang="en-IN" sz="4400" b="1" dirty="0">
              <a:latin typeface="AR CENA" panose="02000000000000000000" pitchFamily="2" charset="0"/>
            </a:endParaRPr>
          </a:p>
        </p:txBody>
      </p:sp>
      <p:sp>
        <p:nvSpPr>
          <p:cNvPr id="3" name="Content Placeholder 2"/>
          <p:cNvSpPr>
            <a:spLocks noGrp="1"/>
          </p:cNvSpPr>
          <p:nvPr>
            <p:ph idx="1"/>
          </p:nvPr>
        </p:nvSpPr>
        <p:spPr>
          <a:xfrm>
            <a:off x="630381" y="1178791"/>
            <a:ext cx="10924309" cy="5270499"/>
          </a:xfrm>
          <a:solidFill>
            <a:schemeClr val="bg1"/>
          </a:solidFill>
          <a:ln w="28575">
            <a:solidFill>
              <a:srgbClr val="92D050"/>
            </a:solidFill>
          </a:ln>
        </p:spPr>
        <p:txBody>
          <a:bodyPr>
            <a:normAutofit/>
          </a:bodyPr>
          <a:lstStyle/>
          <a:p>
            <a:pPr marL="0" indent="0">
              <a:buNone/>
            </a:pPr>
            <a:r>
              <a:rPr lang="en-US" sz="3200" dirty="0"/>
              <a:t>  </a:t>
            </a:r>
            <a:r>
              <a:rPr lang="en-US" sz="3200" b="1" dirty="0">
                <a:solidFill>
                  <a:srgbClr val="FFFF00"/>
                </a:solidFill>
              </a:rPr>
              <a:t>By the end of the chapter, students should be able to: </a:t>
            </a:r>
          </a:p>
          <a:p>
            <a:pPr>
              <a:buNone/>
            </a:pPr>
            <a:r>
              <a:rPr lang="en-US" sz="3200" dirty="0"/>
              <a:t>1. </a:t>
            </a:r>
            <a:r>
              <a:rPr lang="en-US" sz="3200" b="1" dirty="0"/>
              <a:t>Define cellular respiration and breathing</a:t>
            </a:r>
          </a:p>
          <a:p>
            <a:pPr>
              <a:buNone/>
            </a:pPr>
            <a:r>
              <a:rPr lang="en-US" sz="3200" b="1" dirty="0"/>
              <a:t>2. Differentiate between aerobic and anaerobic respiration</a:t>
            </a:r>
          </a:p>
          <a:p>
            <a:pPr>
              <a:buNone/>
            </a:pPr>
            <a:r>
              <a:rPr lang="en-US" sz="3200" b="1" dirty="0"/>
              <a:t>3. Describe respiratory system in human and process of breathing               </a:t>
            </a:r>
          </a:p>
          <a:p>
            <a:pPr>
              <a:buNone/>
            </a:pPr>
            <a:r>
              <a:rPr lang="en-US" sz="3200" b="1" dirty="0"/>
              <a:t>4. Know the respiratory system in other organisms and plants.</a:t>
            </a:r>
          </a:p>
          <a:p>
            <a:pPr>
              <a:buNone/>
            </a:pPr>
            <a:r>
              <a:rPr lang="en-US" sz="3200" b="1" dirty="0"/>
              <a:t>5. Sketch respiratory system of humans and other animals</a:t>
            </a:r>
            <a:endParaRPr lang="en-IN" sz="3200" b="1" dirty="0"/>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7113" y="123218"/>
            <a:ext cx="9905998" cy="1478570"/>
          </a:xfrm>
        </p:spPr>
        <p:txBody>
          <a:bodyPr/>
          <a:lstStyle/>
          <a:p>
            <a:r>
              <a:rPr lang="en-US" b="1" dirty="0">
                <a:latin typeface="AR CENA" panose="02000000000000000000" pitchFamily="2" charset="0"/>
              </a:rPr>
              <a:t>Why do we respire ?</a:t>
            </a:r>
            <a:endParaRPr lang="en-IN" b="1" dirty="0">
              <a:latin typeface="AR CENA" panose="02000000000000000000" pitchFamily="2" charset="0"/>
            </a:endParaRPr>
          </a:p>
        </p:txBody>
      </p:sp>
      <p:sp>
        <p:nvSpPr>
          <p:cNvPr id="4" name="Content Placeholder 3"/>
          <p:cNvSpPr>
            <a:spLocks noGrp="1"/>
          </p:cNvSpPr>
          <p:nvPr>
            <p:ph idx="1"/>
          </p:nvPr>
        </p:nvSpPr>
        <p:spPr>
          <a:xfrm>
            <a:off x="1002867" y="1087582"/>
            <a:ext cx="10402888" cy="5562599"/>
          </a:xfrm>
          <a:solidFill>
            <a:schemeClr val="bg1"/>
          </a:solidFill>
        </p:spPr>
        <p:txBody>
          <a:bodyPr>
            <a:normAutofit fontScale="62500" lnSpcReduction="20000"/>
          </a:bodyPr>
          <a:lstStyle/>
          <a:p>
            <a:pPr lvl="0"/>
            <a:r>
              <a:rPr lang="en-IN" sz="4600" dirty="0">
                <a:solidFill>
                  <a:srgbClr val="FFFF00"/>
                </a:solidFill>
              </a:rPr>
              <a:t>All the living organisms are made up of small microscopic units called the cells.</a:t>
            </a:r>
          </a:p>
          <a:p>
            <a:pPr lvl="0"/>
            <a:r>
              <a:rPr lang="en-IN" sz="4600" dirty="0">
                <a:solidFill>
                  <a:srgbClr val="FFFF00"/>
                </a:solidFill>
              </a:rPr>
              <a:t>These cells have different functions to perform in these organisms such as digestion, respiration, transportation and excretion.</a:t>
            </a:r>
          </a:p>
          <a:p>
            <a:pPr lvl="0"/>
            <a:r>
              <a:rPr lang="en-IN" sz="4600" dirty="0">
                <a:solidFill>
                  <a:srgbClr val="FFFF00"/>
                </a:solidFill>
              </a:rPr>
              <a:t>The cells can perform this function only if they get the energy to do so.</a:t>
            </a:r>
          </a:p>
          <a:p>
            <a:pPr lvl="0"/>
            <a:r>
              <a:rPr lang="en-IN" sz="4600" dirty="0">
                <a:solidFill>
                  <a:srgbClr val="FFFF00"/>
                </a:solidFill>
              </a:rPr>
              <a:t>Hence, all living organisms need food which gives them the required energy.</a:t>
            </a:r>
          </a:p>
          <a:p>
            <a:pPr lvl="0"/>
            <a:r>
              <a:rPr lang="en-IN" sz="4600" dirty="0">
                <a:solidFill>
                  <a:srgbClr val="FFFF00"/>
                </a:solidFill>
              </a:rPr>
              <a:t>The energy present in the food gets released when the organisms respire or breathe.</a:t>
            </a:r>
          </a:p>
          <a:p>
            <a:endParaRPr lang="en-IN"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180" y="141999"/>
            <a:ext cx="9905998" cy="1478570"/>
          </a:xfrm>
        </p:spPr>
        <p:txBody>
          <a:bodyPr/>
          <a:lstStyle/>
          <a:p>
            <a:r>
              <a:rPr lang="en-US" dirty="0">
                <a:solidFill>
                  <a:schemeClr val="bg1"/>
                </a:solidFill>
                <a:latin typeface="AR CENA" panose="02000000000000000000" pitchFamily="2" charset="0"/>
              </a:rPr>
              <a:t>                         </a:t>
            </a:r>
            <a:r>
              <a:rPr lang="en-US" b="1" dirty="0">
                <a:solidFill>
                  <a:srgbClr val="FFFF00"/>
                </a:solidFill>
                <a:latin typeface="AR CENA" panose="02000000000000000000" pitchFamily="2" charset="0"/>
              </a:rPr>
              <a:t>Cellular respiration</a:t>
            </a:r>
            <a:endParaRPr lang="en-IN" b="1" dirty="0">
              <a:solidFill>
                <a:srgbClr val="FFFF00"/>
              </a:solidFill>
              <a:latin typeface="AR CENA" panose="02000000000000000000" pitchFamily="2"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1402" y="1848644"/>
            <a:ext cx="4950777" cy="3774916"/>
          </a:xfrm>
        </p:spPr>
      </p:pic>
      <p:pic>
        <p:nvPicPr>
          <p:cNvPr id="9" name="Picture 8" descr="Figure 1 Cellular Respiration"/>
          <p:cNvPicPr/>
          <p:nvPr/>
        </p:nvPicPr>
        <p:blipFill>
          <a:blip r:embed="rId3">
            <a:extLst>
              <a:ext uri="{28A0092B-C50C-407E-A947-70E740481C1C}">
                <a14:useLocalDpi xmlns:a14="http://schemas.microsoft.com/office/drawing/2010/main" val="0"/>
              </a:ext>
            </a:extLst>
          </a:blip>
          <a:srcRect/>
          <a:stretch>
            <a:fillRect/>
          </a:stretch>
        </p:blipFill>
        <p:spPr bwMode="auto">
          <a:xfrm>
            <a:off x="6801802" y="1848645"/>
            <a:ext cx="4902518" cy="377491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1" y="0"/>
            <a:ext cx="9905998" cy="1478570"/>
          </a:xfrm>
        </p:spPr>
        <p:txBody>
          <a:bodyPr/>
          <a:lstStyle/>
          <a:p>
            <a:r>
              <a:rPr lang="en-US" dirty="0">
                <a:solidFill>
                  <a:schemeClr val="bg1"/>
                </a:solidFill>
                <a:latin typeface="AR CENA" panose="02000000000000000000" pitchFamily="2" charset="0"/>
              </a:rPr>
              <a:t>                         </a:t>
            </a:r>
            <a:r>
              <a:rPr lang="en-US" b="1" dirty="0">
                <a:solidFill>
                  <a:srgbClr val="FFFF00"/>
                </a:solidFill>
                <a:latin typeface="AR CENA" panose="02000000000000000000" pitchFamily="2" charset="0"/>
              </a:rPr>
              <a:t>Types of respiration </a:t>
            </a:r>
            <a:endParaRPr lang="en-IN" b="1" dirty="0">
              <a:solidFill>
                <a:srgbClr val="FFFF00"/>
              </a:solidFill>
              <a:latin typeface="AR CENA" panose="02000000000000000000" pitchFamily="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4096" y="1478570"/>
            <a:ext cx="10586434" cy="4883593"/>
          </a:xfr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FF00"/>
                </a:solidFill>
                <a:latin typeface="AR CENA" panose="02000000000000000000" pitchFamily="2" charset="0"/>
              </a:rPr>
              <a:t>difference between aerobic and anaerobic respiration</a:t>
            </a:r>
            <a:endParaRPr lang="en-IN" b="1" dirty="0">
              <a:solidFill>
                <a:srgbClr val="FFFF00"/>
              </a:solidFill>
              <a:latin typeface="AR CENA" panose="02000000000000000000" pitchFamily="2" charset="0"/>
            </a:endParaRPr>
          </a:p>
        </p:txBody>
      </p:sp>
      <p:pic>
        <p:nvPicPr>
          <p:cNvPr id="7170" name="Picture 2" descr="1)Difference between aerobic respiration and anaerobic respiration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49488"/>
            <a:ext cx="12192000" cy="46085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FF00"/>
                </a:solidFill>
                <a:latin typeface="AR CENA" panose="02000000000000000000" pitchFamily="2" charset="0"/>
              </a:rPr>
              <a:t>Why do muscle cramps arise after a heavy exercise ?</a:t>
            </a:r>
            <a:br>
              <a:rPr lang="en-US" b="1" dirty="0">
                <a:solidFill>
                  <a:srgbClr val="FFFF00"/>
                </a:solidFill>
                <a:latin typeface="AR CENA" panose="02000000000000000000" pitchFamily="2" charset="0"/>
              </a:rPr>
            </a:br>
            <a:endParaRPr lang="en-IN" b="1" dirty="0">
              <a:solidFill>
                <a:srgbClr val="FFFF00"/>
              </a:solidFill>
              <a:latin typeface="AR CENA" panose="02000000000000000000" pitchFamily="2" charset="0"/>
            </a:endParaRPr>
          </a:p>
        </p:txBody>
      </p:sp>
      <p:sp>
        <p:nvSpPr>
          <p:cNvPr id="5" name="Content Placeholder 4"/>
          <p:cNvSpPr>
            <a:spLocks noGrp="1"/>
          </p:cNvSpPr>
          <p:nvPr>
            <p:ph idx="1"/>
          </p:nvPr>
        </p:nvSpPr>
        <p:spPr>
          <a:xfrm>
            <a:off x="1141414" y="2097088"/>
            <a:ext cx="5873535" cy="3525673"/>
          </a:xfrm>
        </p:spPr>
        <p:txBody>
          <a:bodyPr>
            <a:normAutofit lnSpcReduction="10000"/>
          </a:bodyPr>
          <a:lstStyle/>
          <a:p>
            <a:r>
              <a:rPr lang="en-US" sz="3200" dirty="0"/>
              <a:t>The cramps occur when muscle cells respire anaerobically. The partial breakdown of glucose produces lactic acid. The accumulation of lactic acid in muscles causes muscle cramps.</a:t>
            </a:r>
          </a:p>
          <a:p>
            <a:endParaRPr lang="en-IN" dirty="0"/>
          </a:p>
        </p:txBody>
      </p:sp>
      <p:pic>
        <p:nvPicPr>
          <p:cNvPr id="6" name="Picture 5" descr="Figure 4 Anaerobic Respiration in Muscles Releases Lactic Acid"/>
          <p:cNvPicPr/>
          <p:nvPr/>
        </p:nvPicPr>
        <p:blipFill>
          <a:blip r:embed="rId2">
            <a:extLst>
              <a:ext uri="{28A0092B-C50C-407E-A947-70E740481C1C}">
                <a14:useLocalDpi xmlns:a14="http://schemas.microsoft.com/office/drawing/2010/main" val="0"/>
              </a:ext>
            </a:extLst>
          </a:blip>
          <a:srcRect/>
          <a:stretch>
            <a:fillRect/>
          </a:stretch>
        </p:blipFill>
        <p:spPr bwMode="auto">
          <a:xfrm>
            <a:off x="1141413" y="5622761"/>
            <a:ext cx="5709764" cy="818982"/>
          </a:xfrm>
          <a:prstGeom prst="rect">
            <a:avLst/>
          </a:prstGeom>
          <a:noFill/>
          <a:ln>
            <a:no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3815" y="2279176"/>
            <a:ext cx="3616655" cy="41625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75988"/>
            <a:ext cx="9905998" cy="1478570"/>
          </a:xfrm>
        </p:spPr>
        <p:txBody>
          <a:bodyPr>
            <a:normAutofit/>
          </a:bodyPr>
          <a:lstStyle/>
          <a:p>
            <a:pPr fontAlgn="base"/>
            <a:r>
              <a:rPr lang="en-IN" sz="4000" b="1" dirty="0">
                <a:solidFill>
                  <a:srgbClr val="FFFF00"/>
                </a:solidFill>
                <a:latin typeface="AR CENA" panose="02000000000000000000" pitchFamily="2" charset="0"/>
              </a:rPr>
              <a:t>How Do We Breathe ?</a:t>
            </a:r>
          </a:p>
        </p:txBody>
      </p:sp>
      <p:sp>
        <p:nvSpPr>
          <p:cNvPr id="3" name="Content Placeholder 2"/>
          <p:cNvSpPr>
            <a:spLocks noGrp="1"/>
          </p:cNvSpPr>
          <p:nvPr>
            <p:ph idx="1"/>
          </p:nvPr>
        </p:nvSpPr>
        <p:spPr>
          <a:xfrm>
            <a:off x="822759" y="1483218"/>
            <a:ext cx="6787936" cy="4959146"/>
          </a:xfrm>
          <a:solidFill>
            <a:srgbClr val="002060"/>
          </a:solidFill>
        </p:spPr>
        <p:txBody>
          <a:bodyPr>
            <a:normAutofit/>
          </a:bodyPr>
          <a:lstStyle/>
          <a:p>
            <a:r>
              <a:rPr lang="en-US" sz="3200" dirty="0">
                <a:solidFill>
                  <a:schemeClr val="accent1">
                    <a:lumMod val="20000"/>
                    <a:lumOff val="80000"/>
                  </a:schemeClr>
                </a:solidFill>
              </a:rPr>
              <a:t>We get oxygen by breathing in air and we remove carbon dioxide from the body by breathing out.</a:t>
            </a:r>
          </a:p>
          <a:p>
            <a:pPr marL="0" lvl="0" indent="0">
              <a:buNone/>
            </a:pPr>
            <a:r>
              <a:rPr lang="en-IN" sz="3200" b="1" dirty="0">
                <a:solidFill>
                  <a:schemeClr val="accent1">
                    <a:lumMod val="20000"/>
                    <a:lumOff val="80000"/>
                  </a:schemeClr>
                </a:solidFill>
              </a:rPr>
              <a:t>Breathing</a:t>
            </a:r>
            <a:r>
              <a:rPr lang="en-IN" sz="3200" dirty="0">
                <a:solidFill>
                  <a:schemeClr val="accent1">
                    <a:lumMod val="20000"/>
                    <a:lumOff val="80000"/>
                  </a:schemeClr>
                </a:solidFill>
              </a:rPr>
              <a:t> can be defined as a process in which organisms, , take in the oxygen-rich air present in the surroundings and release out air that contains high amount of carbon dioxide in it. </a:t>
            </a:r>
          </a:p>
          <a:p>
            <a:endParaRPr lang="en-IN" sz="3200" dirty="0">
              <a:solidFill>
                <a:schemeClr val="accent1">
                  <a:lumMod val="20000"/>
                  <a:lumOff val="80000"/>
                </a:schemeClr>
              </a:solidFill>
            </a:endParaRPr>
          </a:p>
        </p:txBody>
      </p:sp>
      <p:pic>
        <p:nvPicPr>
          <p:cNvPr id="8194" name="Picture 2" descr="What Happens To Your Body When You Control Your Breathing Ever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9349" y="1854558"/>
            <a:ext cx="3736908" cy="4425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TotalTime>
  <Words>979</Words>
  <Application>Microsoft Office PowerPoint</Application>
  <PresentationFormat>Widescreen</PresentationFormat>
  <Paragraphs>81</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Algerian</vt:lpstr>
      <vt:lpstr>AR CENA</vt:lpstr>
      <vt:lpstr>Arial</vt:lpstr>
      <vt:lpstr>Times New Roman</vt:lpstr>
      <vt:lpstr>Tw Cen MT</vt:lpstr>
      <vt:lpstr>Wingdings</vt:lpstr>
      <vt:lpstr>Circuit</vt:lpstr>
      <vt:lpstr>PowerPoint Presentation</vt:lpstr>
      <vt:lpstr>PowerPoint Presentation</vt:lpstr>
      <vt:lpstr>Learning outcomes</vt:lpstr>
      <vt:lpstr>Why do we respire ?</vt:lpstr>
      <vt:lpstr>                         Cellular respiration</vt:lpstr>
      <vt:lpstr>                         Types of respiration </vt:lpstr>
      <vt:lpstr>difference between aerobic and anaerobic respiration</vt:lpstr>
      <vt:lpstr>Why do muscle cramps arise after a heavy exercise ? </vt:lpstr>
      <vt:lpstr>How Do We Breathe ?</vt:lpstr>
      <vt:lpstr>Inhalation and exhalation</vt:lpstr>
      <vt:lpstr>Activity :-</vt:lpstr>
      <vt:lpstr>Breathing rate</vt:lpstr>
      <vt:lpstr>Our respiratory system </vt:lpstr>
      <vt:lpstr>PowerPoint Presentation</vt:lpstr>
      <vt:lpstr>Process of breathing</vt:lpstr>
      <vt:lpstr>Respiration in fishes</vt:lpstr>
      <vt:lpstr>Respiration in Insect</vt:lpstr>
      <vt:lpstr>Respiratory system in earthworm</vt:lpstr>
      <vt:lpstr>Respiratory system in plants</vt:lpstr>
      <vt:lpstr>Summary of respiration in organisms</vt:lpstr>
      <vt:lpstr>Some specific web -links</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Arunkumar Ramasamy</cp:lastModifiedBy>
  <cp:revision>63</cp:revision>
  <dcterms:created xsi:type="dcterms:W3CDTF">2020-05-11T08:09:00Z</dcterms:created>
  <dcterms:modified xsi:type="dcterms:W3CDTF">2022-11-29T11:05:04Z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E641169D03F44F968F3EA432649616D8</vt:lpwstr>
  </property>
  <property fmtid="{D5CDD505-2E9C-101B-9397-08002B2CF9AE}" pid="3" name="KSOProductBuildVer">
    <vt:lpwstr>1033-11.2.0.11417</vt:lpwstr>
  </property>
</Properties>
</file>